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87" r:id="rId4"/>
    <p:sldId id="259" r:id="rId5"/>
    <p:sldId id="286" r:id="rId6"/>
    <p:sldId id="261" r:id="rId7"/>
    <p:sldId id="263" r:id="rId8"/>
    <p:sldId id="265" r:id="rId9"/>
    <p:sldId id="270" r:id="rId10"/>
    <p:sldId id="288" r:id="rId11"/>
    <p:sldId id="283" r:id="rId12"/>
    <p:sldId id="269" r:id="rId13"/>
    <p:sldId id="272" r:id="rId14"/>
    <p:sldId id="282" r:id="rId15"/>
    <p:sldId id="278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CCFD8-5B20-4679-8E11-E5D2B838CB4D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F4D09-5076-43ED-A0DC-8C7159DD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(mention engine vibrations,</a:t>
            </a:r>
            <a:r>
              <a:rPr lang="en-US" baseline="0" dirty="0" smtClean="0"/>
              <a:t> but also that they’re not really relevant that far out from the fuselage)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4D09-5076-43ED-A0DC-8C7159DD38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how on the way up inertial loads are max, since on the way up the inertial forces help you</a:t>
            </a:r>
          </a:p>
          <a:p>
            <a:r>
              <a:rPr lang="en-US" dirty="0" smtClean="0"/>
              <a:t>Aerodynamic loads vs. inertial loads  </a:t>
            </a:r>
          </a:p>
          <a:p>
            <a:r>
              <a:rPr lang="en-US" dirty="0" smtClean="0"/>
              <a:t>Some equations</a:t>
            </a:r>
          </a:p>
          <a:p>
            <a:r>
              <a:rPr lang="en-US" dirty="0" smtClean="0"/>
              <a:t>Taken from a blade element analysis of a simple hinged mechanism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UH-60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blackhawk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helicopter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engine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about 20900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4D09-5076-43ED-A0DC-8C7159DD38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0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2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7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43A6-A5FD-4FDA-B15D-4BFE96CDDB8E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4A87-B4D8-48FD-80C9-B5CE4734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7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Novel Method of Helicopter-Noise 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620000" cy="1981200"/>
          </a:xfrm>
        </p:spPr>
        <p:txBody>
          <a:bodyPr/>
          <a:lstStyle/>
          <a:p>
            <a:r>
              <a:rPr lang="en-US" dirty="0" smtClean="0"/>
              <a:t>Ruben Gameros</a:t>
            </a:r>
          </a:p>
          <a:p>
            <a:r>
              <a:rPr lang="en-US" dirty="0" smtClean="0"/>
              <a:t>Mentors: Dr. </a:t>
            </a:r>
            <a:r>
              <a:rPr lang="en-US" dirty="0" smtClean="0"/>
              <a:t>Valana </a:t>
            </a:r>
            <a:r>
              <a:rPr lang="en-US" dirty="0" smtClean="0"/>
              <a:t>Wells, Dr. Tom Sharp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6973"/>
            <a:ext cx="9189721" cy="8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1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Determination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" y="1676400"/>
            <a:ext cx="860852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24200" y="2133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ɣ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17932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ɣ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71929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ɣ/2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505200"/>
            <a:ext cx="7580861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95400" y="1524000"/>
            <a:ext cx="67818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77200" y="2133600"/>
            <a:ext cx="79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ɵ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5144869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desired ɵ  was achieved by find an angle ɣ that would alter each cell’s position so as to reach 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3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Overview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75765"/>
            <a:ext cx="8540750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743200"/>
            <a:ext cx="117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Desired Deflection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8360" y="268089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2836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836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0" y="405962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Deflection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86100" y="586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34840" y="19884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Output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29499" y="2387767"/>
            <a:ext cx="141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5334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288169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 with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Deformable Truss-Cell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6" y="2057389"/>
            <a:ext cx="3993234" cy="137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7" y="4385199"/>
            <a:ext cx="3993233" cy="182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68070"/>
            <a:ext cx="3962400" cy="22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9" y="4071405"/>
            <a:ext cx="3902489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6020" y="147803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deformation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11" y="4071405"/>
            <a:ext cx="222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degrees,1</a:t>
            </a:r>
            <a:r>
              <a:rPr lang="en-US" baseline="30000" dirty="0" smtClean="0"/>
              <a:t>st</a:t>
            </a:r>
            <a:r>
              <a:rPr lang="en-US" dirty="0" smtClean="0"/>
              <a:t>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14422" y="168805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degrees, 2</a:t>
            </a:r>
            <a:r>
              <a:rPr lang="en-US" baseline="30000" dirty="0" smtClean="0"/>
              <a:t>nd</a:t>
            </a:r>
            <a:r>
              <a:rPr lang="en-US" dirty="0" smtClean="0"/>
              <a:t> cell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4071405"/>
            <a:ext cx="195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degrees, 3</a:t>
            </a:r>
            <a:r>
              <a:rPr lang="en-US" baseline="30000" dirty="0" smtClean="0"/>
              <a:t>rd</a:t>
            </a:r>
            <a:r>
              <a:rPr lang="en-US" dirty="0" smtClean="0"/>
              <a:t> cell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59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590800"/>
            <a:ext cx="36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259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20" y="4563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2221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20573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4256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06272" y="4468542"/>
            <a:ext cx="58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0" y="46324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24200" y="2221468"/>
            <a:ext cx="6096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" y="2242055"/>
            <a:ext cx="9906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1111" y="2242055"/>
            <a:ext cx="914489" cy="1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17520" y="4933122"/>
            <a:ext cx="6096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500" y="4559748"/>
            <a:ext cx="800100" cy="18513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111" y="4761440"/>
            <a:ext cx="914489" cy="15287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38800" y="1872723"/>
            <a:ext cx="838200" cy="348745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29400" y="2276096"/>
            <a:ext cx="944880" cy="314704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0" y="2590800"/>
            <a:ext cx="59436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38800" y="4390443"/>
            <a:ext cx="838200" cy="370997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9400" y="4808946"/>
            <a:ext cx="761999" cy="19287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28560" y="5001822"/>
            <a:ext cx="6096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Due to the changing aerodynamic and inertial loads, simplifications were made</a:t>
            </a:r>
          </a:p>
          <a:p>
            <a:r>
              <a:rPr lang="en-US" dirty="0" smtClean="0"/>
              <a:t>Treated as point mass, which will give us an over-estimation of the total moments</a:t>
            </a:r>
          </a:p>
          <a:p>
            <a:r>
              <a:rPr lang="en-US" dirty="0" smtClean="0"/>
              <a:t>For the test case of a 1.5 </a:t>
            </a:r>
            <a:r>
              <a:rPr lang="en-US" dirty="0" err="1" smtClean="0"/>
              <a:t>ft</a:t>
            </a:r>
            <a:r>
              <a:rPr lang="en-US" dirty="0" smtClean="0"/>
              <a:t> rotor at 2100 RPM</a:t>
            </a:r>
          </a:p>
          <a:p>
            <a:r>
              <a:rPr lang="en-US" dirty="0"/>
              <a:t>Taken from a blade element analysis of a simple hinged </a:t>
            </a:r>
            <a:r>
              <a:rPr lang="en-US" dirty="0" smtClean="0"/>
              <a:t>mechanism</a:t>
            </a:r>
          </a:p>
          <a:p>
            <a:r>
              <a:rPr lang="en-US" dirty="0" smtClean="0"/>
              <a:t>Time-dependency of wire-forces ignored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83861"/>
              </p:ext>
            </p:extLst>
          </p:nvPr>
        </p:nvGraphicFramePr>
        <p:xfrm>
          <a:off x="4587240" y="1752600"/>
          <a:ext cx="4038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828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of Moment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Moment in </a:t>
                      </a:r>
                      <a:r>
                        <a:rPr lang="en-US" dirty="0" err="1" smtClean="0"/>
                        <a:t>ft-lbs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Inertial Loads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288.1717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.0001049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Aerodynamic Loads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1.1250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57800" y="4343400"/>
            <a:ext cx="1676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43434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01000" y="3733800"/>
            <a:ext cx="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934200" y="4343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46159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Loads applied at 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Mass = 2.6 </a:t>
            </a:r>
            <a:r>
              <a:rPr lang="en-US" dirty="0" err="1" smtClean="0"/>
              <a:t>lbs</a:t>
            </a:r>
            <a:r>
              <a:rPr lang="en-US" dirty="0" smtClean="0"/>
              <a:t> of structure, 3.656 </a:t>
            </a:r>
            <a:r>
              <a:rPr lang="en-US" dirty="0" err="1" smtClean="0"/>
              <a:t>lbs</a:t>
            </a:r>
            <a:r>
              <a:rPr lang="en-US" dirty="0" smtClean="0"/>
              <a:t> of </a:t>
            </a:r>
            <a:r>
              <a:rPr lang="en-US" dirty="0" err="1" smtClean="0"/>
              <a:t>nitinol</a:t>
            </a:r>
            <a:endParaRPr lang="en-US" dirty="0" smtClean="0"/>
          </a:p>
          <a:p>
            <a:r>
              <a:rPr lang="en-US" dirty="0" smtClean="0"/>
              <a:t>13 Configurations</a:t>
            </a:r>
          </a:p>
          <a:p>
            <a:r>
              <a:rPr lang="en-US" dirty="0" smtClean="0"/>
              <a:t>Shaft dimensions:</a:t>
            </a:r>
          </a:p>
          <a:p>
            <a:pPr lvl="1"/>
            <a:r>
              <a:rPr lang="en-US" dirty="0" smtClean="0"/>
              <a:t>Diameter = .25 inches</a:t>
            </a:r>
          </a:p>
          <a:p>
            <a:pPr lvl="1"/>
            <a:r>
              <a:rPr lang="en-US" dirty="0" smtClean="0"/>
              <a:t>Length = 7.2 inches</a:t>
            </a:r>
            <a:endParaRPr lang="en-US" dirty="0"/>
          </a:p>
          <a:p>
            <a:r>
              <a:rPr lang="en-US" dirty="0" smtClean="0"/>
              <a:t>Link dimensions: </a:t>
            </a:r>
          </a:p>
          <a:p>
            <a:pPr lvl="1"/>
            <a:r>
              <a:rPr lang="en-US" dirty="0" smtClean="0"/>
              <a:t>Length = 2 inches</a:t>
            </a:r>
          </a:p>
          <a:p>
            <a:pPr lvl="1"/>
            <a:r>
              <a:rPr lang="en-US" dirty="0" smtClean="0"/>
              <a:t>Square cross section, sides are .2 inches 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959716"/>
              </p:ext>
            </p:extLst>
          </p:nvPr>
        </p:nvGraphicFramePr>
        <p:xfrm>
          <a:off x="5562600" y="1524000"/>
          <a:ext cx="2819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ɵ (Degrees)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ɣ (Degrees)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38.95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48.82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61.96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69165"/>
              </p:ext>
            </p:extLst>
          </p:nvPr>
        </p:nvGraphicFramePr>
        <p:xfrm>
          <a:off x="4572000" y="4572000"/>
          <a:ext cx="4257675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663"/>
                <a:gridCol w="1059787"/>
                <a:gridCol w="1419225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Number of Wires Needed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Static Force on Wires (</a:t>
                      </a:r>
                      <a:r>
                        <a:rPr lang="en-US" sz="1800" dirty="0" err="1">
                          <a:effectLst/>
                        </a:rPr>
                        <a:t>lbs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From Wall to 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111.6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1621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From 1 to 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909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From 2 to 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9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DTC Mechanism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" y="3124200"/>
            <a:ext cx="6214110" cy="26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" y="1990566"/>
            <a:ext cx="59436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90566"/>
            <a:ext cx="9620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81225" y="1568517"/>
            <a:ext cx="158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Head-on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156851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6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6973"/>
            <a:ext cx="9189721" cy="8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do we need to reduce the noise? </a:t>
            </a:r>
          </a:p>
          <a:p>
            <a:r>
              <a:rPr lang="en-US" dirty="0" smtClean="0"/>
              <a:t>As helicopters are seen more and more in today’s urban areas noise levels will </a:t>
            </a:r>
            <a:r>
              <a:rPr lang="en-US" dirty="0" smtClean="0"/>
              <a:t>become an </a:t>
            </a:r>
            <a:r>
              <a:rPr lang="en-US" smtClean="0"/>
              <a:t>important issue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echnologies that reduce noise can also reduce vibrations transferred to other helicopter components, reducing the need for maintenance</a:t>
            </a:r>
          </a:p>
        </p:txBody>
      </p:sp>
      <p:pic>
        <p:nvPicPr>
          <p:cNvPr id="5" name="Picture 2" descr="http://www.eng.yale.edu/grablab/YaleAerialManipulat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4038600"/>
            <a:ext cx="393615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ics.kaist.ac.kr/data/file/Gallery/1879553875_W5iQ8oX7_UPe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55031"/>
            <a:ext cx="3222506" cy="21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6236732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Yale Grab Lab 				</a:t>
            </a:r>
            <a:r>
              <a:rPr lang="en-US" dirty="0" err="1" smtClean="0"/>
              <a:t>Upenn</a:t>
            </a:r>
            <a:r>
              <a:rPr lang="en-US" dirty="0" smtClean="0"/>
              <a:t> GRASP Lab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Interaction between main rotor blades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Interaction between main rotor blades and tail rotors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Currently, most noise-reduction methods focus on this source of noise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Strongest vortices generated at blade tips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Blade-Vortex Interaction </a:t>
            </a:r>
            <a:r>
              <a:rPr lang="en-US" dirty="0" smtClean="0"/>
              <a:t>Noise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73" y="1600200"/>
            <a:ext cx="364609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4197" y="27754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Gopalan,2003.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http://cdn-www.airliners.net/aviation-photos/middle/7/3/4/1144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73" y="3581400"/>
            <a:ext cx="4111701" cy="28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Reduction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Flip tip rotors help to remove the blades from the path of the vortices </a:t>
            </a:r>
          </a:p>
          <a:p>
            <a:r>
              <a:rPr lang="en-US" dirty="0" smtClean="0"/>
              <a:t>Canting the outer portions of the blades by ±60 degrees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52" y="4227990"/>
            <a:ext cx="3753048" cy="202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31" y="1743075"/>
            <a:ext cx="407926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66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Eurocopter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0" y="2590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4523"/>
            <a:ext cx="6276975" cy="498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7048"/>
            <a:ext cx="6145479" cy="1371600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629400" y="457200"/>
            <a:ext cx="304800" cy="5334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86600" y="1242848"/>
            <a:ext cx="0" cy="81455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43775" y="990600"/>
            <a:ext cx="733425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9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Sizing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48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Because of tapering at the leading and trailing edges, not all of the volume can be used for the mechanism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Typical rotor blades are thin, so system must be compact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How much room can be used for actuators?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Volume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Fraction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VF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System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Component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Volume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Total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Blade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Section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Volume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48000"/>
              </a:xfrm>
              <a:blipFill rotWithShape="1">
                <a:blip r:embed="rId5"/>
                <a:stretch>
                  <a:fillRect l="-1185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81600"/>
            <a:ext cx="61817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6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Any actuating mechanism must be vibration-tolerant, as a rotor blade has several sources of excitation: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Lead/Lag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Flapping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High-speed Impulsive effects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27414"/>
            <a:ext cx="2235049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69374" y="3708026"/>
            <a:ext cx="1472454" cy="32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5985105"/>
            <a:ext cx="220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of a rotor blade: Flapping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352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Lead/lag motion as seen from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Alloys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Metals that have two properties: super-elasticity and shape-memory</a:t>
            </a:r>
          </a:p>
          <a:p>
            <a:r>
              <a:rPr lang="en-US" dirty="0" smtClean="0"/>
              <a:t>Can “remember” a shape and attempt to return to it when heated to their activation temperature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6957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6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Deformable Truss-Cell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Distributes the amount of actuators throughout the entire volume of the outer portion of the rotor</a:t>
            </a:r>
          </a:p>
          <a:p>
            <a:r>
              <a:rPr lang="en-US" dirty="0" smtClean="0"/>
              <a:t>Easy to achieve multiple configurations</a:t>
            </a:r>
          </a:p>
          <a:p>
            <a:r>
              <a:rPr lang="en-US" dirty="0" smtClean="0"/>
              <a:t>Smoother aerodynamic profile vs. single hinge methods </a:t>
            </a:r>
          </a:p>
          <a:p>
            <a:r>
              <a:rPr lang="en-US" dirty="0" smtClean="0"/>
              <a:t>Requires an advanced skin</a:t>
            </a:r>
          </a:p>
          <a:p>
            <a:r>
              <a:rPr lang="en-US" dirty="0" smtClean="0"/>
              <a:t>Mechanically complex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038600" cy="91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4593"/>
            <a:ext cx="2871753" cy="268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8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11032</TotalTime>
  <Words>606</Words>
  <Application>Microsoft Office PowerPoint</Application>
  <PresentationFormat>On-screen Show (4:3)</PresentationFormat>
  <Paragraphs>133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Novel Method of Helicopter-Noise Reduction</vt:lpstr>
      <vt:lpstr>Introduction</vt:lpstr>
      <vt:lpstr>Blade-Vortex Interaction Noise</vt:lpstr>
      <vt:lpstr>Noise Reduction Method</vt:lpstr>
      <vt:lpstr>PowerPoint Presentation</vt:lpstr>
      <vt:lpstr>Sizing Constraints</vt:lpstr>
      <vt:lpstr>Vibrations</vt:lpstr>
      <vt:lpstr>Smart Alloys</vt:lpstr>
      <vt:lpstr>Deformable Truss-Cell</vt:lpstr>
      <vt:lpstr>Angle Determination</vt:lpstr>
      <vt:lpstr>Control Overview</vt:lpstr>
      <vt:lpstr>Deformable Truss-Cell</vt:lpstr>
      <vt:lpstr>Load estimation</vt:lpstr>
      <vt:lpstr>Final Design</vt:lpstr>
      <vt:lpstr>DTC Mechanism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137</cp:revision>
  <cp:lastPrinted>2012-04-13T13:36:48Z</cp:lastPrinted>
  <dcterms:created xsi:type="dcterms:W3CDTF">2012-04-06T00:57:54Z</dcterms:created>
  <dcterms:modified xsi:type="dcterms:W3CDTF">2012-04-14T06:21:28Z</dcterms:modified>
</cp:coreProperties>
</file>